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00CB15-68F4-41DF-BF92-F494008B599B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619A0F-B43B-42BD-B240-A2D86EA4F5F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47E52FD6-F9B8-447E-B0E6-F74BC6190A21}" type="datetime1">
              <a:rPr lang="ru-RU" smtClean="0"/>
              <a:t>08.01.2020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DC1E0-B078-45A0-B7D9-9FB25D7D4B58}" type="datetime1">
              <a:rPr lang="ru-RU" smtClean="0"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FF044-9BFE-4C00-8262-AD59E2307DD6}" type="datetime1">
              <a:rPr lang="ru-RU" smtClean="0"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C85EA-4475-454C-85E5-EF3C87E7F2FE}" type="datetime1">
              <a:rPr lang="ru-RU" smtClean="0"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C2C57F60-0DDC-49A5-A541-DB269A21866A}" type="datetime1">
              <a:rPr lang="ru-RU" smtClean="0"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F616A-C001-4D67-B2DE-9AA279DFE254}" type="datetime1">
              <a:rPr lang="ru-RU" smtClean="0"/>
              <a:t>08.01.2020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04B07-8314-4646-B044-C8F29E8F9720}" type="datetime1">
              <a:rPr lang="ru-RU" smtClean="0"/>
              <a:t>08.01.2020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D2A53-67D5-49FB-9113-70B51CFDB735}" type="datetime1">
              <a:rPr lang="ru-RU" smtClean="0"/>
              <a:t>08.01.2020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A0B3A-FDB2-4805-A56E-6516AB69FD57}" type="datetime1">
              <a:rPr lang="ru-RU" smtClean="0"/>
              <a:t>08.01.2020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65275-C377-4F41-BDFD-3FDFCDF46475}" type="datetime1">
              <a:rPr lang="ru-RU" smtClean="0"/>
              <a:t>08.01.2020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967D8-436C-49C0-817E-499EF4A189DA}" type="datetime1">
              <a:rPr lang="ru-RU" smtClean="0"/>
              <a:t>08.01.2020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0A50B4A-37CA-4802-BFFA-BD5FF2E8FEA1}" type="datetime1">
              <a:rPr lang="ru-RU" smtClean="0"/>
              <a:t>08.01.2020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/>
              <a:t>Сущность и эволюция социальной ответственности </a:t>
            </a:r>
            <a:r>
              <a:rPr lang="ru-RU" sz="4000" b="1" dirty="0" smtClean="0"/>
              <a:t>предпринимательства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Основные требования к деятельности корпораций</a:t>
            </a:r>
            <a:endParaRPr lang="ru-RU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ru-RU" dirty="0" smtClean="0"/>
              <a:t>1. Социальные права персонала</a:t>
            </a:r>
          </a:p>
          <a:p>
            <a:pPr>
              <a:buNone/>
            </a:pPr>
            <a:r>
              <a:rPr lang="ru-RU" dirty="0" smtClean="0"/>
              <a:t>2. Социальные </a:t>
            </a:r>
            <a:r>
              <a:rPr lang="ru-RU" dirty="0" smtClean="0"/>
              <a:t>гарантии </a:t>
            </a:r>
            <a:r>
              <a:rPr lang="ru-RU" dirty="0" smtClean="0"/>
              <a:t>персонала</a:t>
            </a:r>
          </a:p>
          <a:p>
            <a:pPr>
              <a:buNone/>
            </a:pPr>
            <a:r>
              <a:rPr lang="ru-RU" dirty="0" smtClean="0"/>
              <a:t>3. </a:t>
            </a:r>
            <a:r>
              <a:rPr lang="ru-RU" dirty="0" smtClean="0"/>
              <a:t>Качество продукции, услуг и </a:t>
            </a:r>
            <a:r>
              <a:rPr lang="ru-RU" dirty="0" smtClean="0"/>
              <a:t>работ</a:t>
            </a:r>
          </a:p>
          <a:p>
            <a:pPr>
              <a:buNone/>
            </a:pPr>
            <a:r>
              <a:rPr lang="ru-RU" dirty="0" smtClean="0"/>
              <a:t>4. </a:t>
            </a:r>
            <a:r>
              <a:rPr lang="ru-RU" dirty="0" smtClean="0"/>
              <a:t>Удовлетворение интересов </a:t>
            </a:r>
            <a:r>
              <a:rPr lang="ru-RU" dirty="0" smtClean="0"/>
              <a:t>потребителей</a:t>
            </a:r>
          </a:p>
          <a:p>
            <a:pPr>
              <a:buNone/>
            </a:pPr>
            <a:r>
              <a:rPr lang="ru-RU" dirty="0" smtClean="0"/>
              <a:t>5. </a:t>
            </a:r>
            <a:r>
              <a:rPr lang="ru-RU" dirty="0" smtClean="0"/>
              <a:t>Охрана окружающей </a:t>
            </a:r>
            <a:r>
              <a:rPr lang="ru-RU" dirty="0" smtClean="0"/>
              <a:t>среды</a:t>
            </a:r>
          </a:p>
          <a:p>
            <a:pPr>
              <a:buNone/>
            </a:pPr>
            <a:r>
              <a:rPr lang="ru-RU" dirty="0" smtClean="0"/>
              <a:t>6. </a:t>
            </a:r>
            <a:r>
              <a:rPr lang="ru-RU" dirty="0" smtClean="0"/>
              <a:t>Экономное расходование </a:t>
            </a:r>
            <a:r>
              <a:rPr lang="ru-RU" dirty="0" smtClean="0"/>
              <a:t>ресурсов</a:t>
            </a:r>
          </a:p>
          <a:p>
            <a:pPr>
              <a:buNone/>
            </a:pPr>
            <a:r>
              <a:rPr lang="ru-RU" dirty="0" smtClean="0"/>
              <a:t>7. </a:t>
            </a:r>
            <a:r>
              <a:rPr lang="ru-RU" dirty="0" smtClean="0"/>
              <a:t>Поддержка местного </a:t>
            </a:r>
            <a:r>
              <a:rPr lang="ru-RU" dirty="0" smtClean="0"/>
              <a:t>сообщества</a:t>
            </a:r>
          </a:p>
          <a:p>
            <a:pPr>
              <a:buNone/>
            </a:pPr>
            <a:r>
              <a:rPr lang="ru-RU" dirty="0" smtClean="0"/>
              <a:t>8. </a:t>
            </a:r>
            <a:r>
              <a:rPr lang="ru-RU" dirty="0" smtClean="0"/>
              <a:t>Менеджмент социальной ответственности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Основные вопросы</a:t>
            </a:r>
            <a:endParaRPr lang="ru-RU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1. Ответственность бизнеса в современном обществе</a:t>
            </a:r>
          </a:p>
          <a:p>
            <a:pPr>
              <a:buNone/>
            </a:pPr>
            <a:r>
              <a:rPr lang="ru-RU" dirty="0" smtClean="0"/>
              <a:t>2. Историческое развитие концепции социальной ответственности</a:t>
            </a:r>
          </a:p>
          <a:p>
            <a:pPr>
              <a:buNone/>
            </a:pPr>
            <a:r>
              <a:rPr lang="ru-RU" dirty="0" smtClean="0"/>
              <a:t>3. Виды ответственности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1. Ответственность бизнеса в современном </a:t>
            </a:r>
            <a:r>
              <a:rPr lang="ru-RU" b="1" dirty="0" smtClean="0"/>
              <a:t>обществе</a:t>
            </a:r>
            <a:endParaRPr lang="ru-RU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b="1" dirty="0" smtClean="0"/>
              <a:t>Понятия в научной литературе:</a:t>
            </a:r>
            <a:endParaRPr lang="ru-RU" b="1" dirty="0" smtClean="0"/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социальная ответственность </a:t>
            </a:r>
            <a:r>
              <a:rPr lang="ru-RU" dirty="0" smtClean="0"/>
              <a:t>бизнеса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социальная </a:t>
            </a:r>
            <a:r>
              <a:rPr lang="ru-RU" dirty="0" smtClean="0"/>
              <a:t>ответственность </a:t>
            </a:r>
            <a:r>
              <a:rPr lang="ru-RU" dirty="0" smtClean="0"/>
              <a:t>предпринимательства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корпоративная </a:t>
            </a:r>
            <a:r>
              <a:rPr lang="ru-RU" dirty="0" smtClean="0"/>
              <a:t>социальная </a:t>
            </a:r>
            <a:r>
              <a:rPr lang="ru-RU" dirty="0" smtClean="0"/>
              <a:t>ответственность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социальная </a:t>
            </a:r>
            <a:r>
              <a:rPr lang="ru-RU" dirty="0" smtClean="0"/>
              <a:t>ответственность </a:t>
            </a:r>
            <a:r>
              <a:rPr lang="ru-RU" dirty="0" smtClean="0"/>
              <a:t>менеджмента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Понятие </a:t>
            </a:r>
            <a:r>
              <a:rPr lang="ru-RU" dirty="0" smtClean="0"/>
              <a:t>«социальная ответственность </a:t>
            </a:r>
            <a:r>
              <a:rPr lang="ru-RU" dirty="0" smtClean="0"/>
              <a:t>бизнеса» </a:t>
            </a:r>
            <a:r>
              <a:rPr lang="ru-RU" dirty="0" smtClean="0"/>
              <a:t>в современном западном варианте означает – корпоративная социальная ответственность (КСО</a:t>
            </a:r>
            <a:r>
              <a:rPr lang="ru-RU" dirty="0" smtClean="0"/>
              <a:t>)</a:t>
            </a:r>
          </a:p>
          <a:p>
            <a:r>
              <a:rPr lang="ru-RU" dirty="0" smtClean="0"/>
              <a:t>Корпоративная социальная </a:t>
            </a:r>
            <a:r>
              <a:rPr lang="ru-RU" dirty="0" smtClean="0"/>
              <a:t>ответственность </a:t>
            </a:r>
            <a:r>
              <a:rPr lang="ru-RU" dirty="0" smtClean="0"/>
              <a:t>– </a:t>
            </a:r>
            <a:r>
              <a:rPr lang="ru-RU" dirty="0" smtClean="0"/>
              <a:t>отношения , отражающие </a:t>
            </a:r>
            <a:r>
              <a:rPr lang="ru-RU" dirty="0" smtClean="0"/>
              <a:t>уровень обязательств предприятия в сфере социальной </a:t>
            </a:r>
            <a:r>
              <a:rPr lang="ru-RU" dirty="0" smtClean="0"/>
              <a:t>защиты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Детерминанты формирования теории </a:t>
            </a:r>
            <a:r>
              <a:rPr lang="ru-RU" b="1" dirty="0" smtClean="0"/>
              <a:t>социальной ответственности </a:t>
            </a:r>
            <a:endParaRPr lang="ru-RU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AutoNum type="arabicParenR"/>
            </a:pPr>
            <a:r>
              <a:rPr lang="ru-RU" dirty="0" smtClean="0"/>
              <a:t>Внутреннее </a:t>
            </a:r>
            <a:r>
              <a:rPr lang="ru-RU" dirty="0" smtClean="0"/>
              <a:t>давление со стороны </a:t>
            </a:r>
            <a:r>
              <a:rPr lang="ru-RU" dirty="0" smtClean="0"/>
              <a:t>компаний</a:t>
            </a:r>
          </a:p>
          <a:p>
            <a:pPr marL="514350" indent="-514350">
              <a:buAutoNum type="arabicParenR"/>
            </a:pPr>
            <a:r>
              <a:rPr lang="ru-RU" dirty="0" smtClean="0"/>
              <a:t>Внешнее </a:t>
            </a:r>
            <a:r>
              <a:rPr lang="ru-RU" dirty="0" smtClean="0"/>
              <a:t>давление (со стороны общества)</a:t>
            </a:r>
          </a:p>
          <a:p>
            <a:pPr marL="514350" indent="-514350">
              <a:buAutoNum type="arabicParenR"/>
            </a:pPr>
            <a:r>
              <a:rPr lang="ru-RU" dirty="0" smtClean="0"/>
              <a:t>Этические </a:t>
            </a:r>
            <a:r>
              <a:rPr lang="ru-RU" dirty="0" smtClean="0"/>
              <a:t>требования современного </a:t>
            </a:r>
            <a:r>
              <a:rPr lang="ru-RU" dirty="0" smtClean="0"/>
              <a:t>общества</a:t>
            </a:r>
          </a:p>
          <a:p>
            <a:pPr marL="514350" indent="-514350">
              <a:buAutoNum type="arabicParenR"/>
            </a:pPr>
            <a:r>
              <a:rPr lang="ru-RU" dirty="0" smtClean="0"/>
              <a:t>Вызовы </a:t>
            </a:r>
            <a:r>
              <a:rPr lang="ru-RU" dirty="0" smtClean="0"/>
              <a:t>рынка</a:t>
            </a:r>
          </a:p>
          <a:p>
            <a:pPr marL="514350" indent="-514350">
              <a:buAutoNum type="arabicParenR"/>
            </a:pPr>
            <a:r>
              <a:rPr lang="ru-RU" dirty="0" smtClean="0"/>
              <a:t>Корпоративная </a:t>
            </a:r>
            <a:r>
              <a:rPr lang="ru-RU" dirty="0" smtClean="0"/>
              <a:t>стратегия</a:t>
            </a:r>
          </a:p>
          <a:p>
            <a:pPr marL="514350" indent="-514350">
              <a:buAutoNum type="arabicParenR"/>
            </a:pPr>
            <a:r>
              <a:rPr lang="ru-RU" dirty="0" smtClean="0"/>
              <a:t>Давление со стороны институтов гражданского </a:t>
            </a:r>
            <a:r>
              <a:rPr lang="ru-RU" dirty="0" smtClean="0"/>
              <a:t>общества</a:t>
            </a:r>
          </a:p>
          <a:p>
            <a:pPr marL="514350" indent="-514350">
              <a:buAutoNum type="arabicParenR"/>
            </a:pPr>
            <a:r>
              <a:rPr lang="ru-RU" dirty="0" smtClean="0"/>
              <a:t>Потребность устойчивого развития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2. Историческое развитие концепции социальной ответственности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1 этап – от  начала </a:t>
            </a:r>
            <a:r>
              <a:rPr lang="ru-RU" dirty="0" smtClean="0"/>
              <a:t>Х</a:t>
            </a:r>
            <a:r>
              <a:rPr lang="en-US" dirty="0" smtClean="0"/>
              <a:t>I</a:t>
            </a:r>
            <a:r>
              <a:rPr lang="ru-RU" dirty="0" smtClean="0"/>
              <a:t>Х века до 50-х гг. ХХ </a:t>
            </a:r>
            <a:r>
              <a:rPr lang="ru-RU" dirty="0" smtClean="0"/>
              <a:t>века</a:t>
            </a:r>
          </a:p>
          <a:p>
            <a:pPr>
              <a:buNone/>
            </a:pPr>
            <a:r>
              <a:rPr lang="ru-RU" dirty="0" smtClean="0"/>
              <a:t>2 этап – относится  </a:t>
            </a:r>
            <a:r>
              <a:rPr lang="ru-RU" dirty="0" smtClean="0"/>
              <a:t>к 60-м – середине 70-х гг. ХХ </a:t>
            </a:r>
            <a:r>
              <a:rPr lang="ru-RU" dirty="0" smtClean="0"/>
              <a:t>века</a:t>
            </a:r>
          </a:p>
          <a:p>
            <a:pPr>
              <a:buNone/>
            </a:pPr>
            <a:r>
              <a:rPr lang="ru-RU" dirty="0" smtClean="0"/>
              <a:t>3 этап – относится  </a:t>
            </a:r>
            <a:r>
              <a:rPr lang="ru-RU" dirty="0" smtClean="0"/>
              <a:t>к концу 70-х гг. – середине 80-х гг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4 этап – социально-рыночный </a:t>
            </a:r>
            <a:r>
              <a:rPr lang="ru-RU" dirty="0" smtClean="0"/>
              <a:t>период развития КСО относится к началу 90-х – середине90-х гг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5 этап – с </a:t>
            </a:r>
            <a:r>
              <a:rPr lang="ru-RU" dirty="0" smtClean="0"/>
              <a:t>середины 90-х гг. до конца 90-х гг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6 этап -</a:t>
            </a:r>
            <a:r>
              <a:rPr lang="ru-RU" dirty="0" smtClean="0"/>
              <a:t> современный этап развития КСО – концепция «корпоративного гражданства» (с конца 90-х гг</a:t>
            </a:r>
            <a:r>
              <a:rPr lang="ru-RU" dirty="0" smtClean="0"/>
              <a:t>.)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3. Сущность корпоративной социальной ответственности. Виды </a:t>
            </a:r>
            <a:r>
              <a:rPr lang="ru-RU" b="1" dirty="0" smtClean="0"/>
              <a:t>ответственности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Корпоративная </a:t>
            </a:r>
            <a:r>
              <a:rPr lang="ru-RU" dirty="0" smtClean="0"/>
              <a:t>социальная ответственность (КСО)– это ответственность корпорации за влияние ее любых решений и ее деятельности на  общество  и  окружающую среду, а также предполагающая прозрачное и этичное поведение, которое содействует устойчивому развитию, здоровью и благосостоянию всего общества, соответствует законодательству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Виды ответственности </a:t>
            </a:r>
            <a:endParaRPr lang="ru-RU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Экономическая </a:t>
            </a:r>
            <a:r>
              <a:rPr lang="ru-RU" b="1" dirty="0" smtClean="0"/>
              <a:t>ответственность</a:t>
            </a:r>
          </a:p>
          <a:p>
            <a:r>
              <a:rPr lang="ru-RU" b="1" dirty="0" smtClean="0"/>
              <a:t>Правовая (юридическая) </a:t>
            </a:r>
            <a:r>
              <a:rPr lang="ru-RU" b="1" dirty="0" smtClean="0"/>
              <a:t>ответственность</a:t>
            </a:r>
          </a:p>
          <a:p>
            <a:r>
              <a:rPr lang="ru-RU" b="1" dirty="0" smtClean="0"/>
              <a:t>Экологическая</a:t>
            </a:r>
            <a:r>
              <a:rPr lang="ru-RU" dirty="0" smtClean="0"/>
              <a:t> </a:t>
            </a:r>
            <a:r>
              <a:rPr lang="ru-RU" b="1" dirty="0" smtClean="0"/>
              <a:t>ответственность</a:t>
            </a:r>
          </a:p>
          <a:p>
            <a:r>
              <a:rPr lang="ru-RU" b="1" dirty="0" smtClean="0"/>
              <a:t>Филантропическая </a:t>
            </a:r>
            <a:r>
              <a:rPr lang="ru-RU" b="1" dirty="0" smtClean="0"/>
              <a:t>ответственность</a:t>
            </a:r>
          </a:p>
          <a:p>
            <a:r>
              <a:rPr lang="ru-RU" b="1" dirty="0" smtClean="0"/>
              <a:t>Этическая </a:t>
            </a:r>
            <a:r>
              <a:rPr lang="ru-RU" b="1" dirty="0" smtClean="0"/>
              <a:t>ответственность</a:t>
            </a:r>
          </a:p>
          <a:p>
            <a:pPr>
              <a:buNone/>
            </a:pPr>
            <a:endParaRPr lang="ru-RU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Показатели социальной ответственности</a:t>
            </a:r>
            <a:endParaRPr lang="ru-RU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Показателем социальной ответственности является добровольное использование части прибыли на социальные нужды – благотворительность, спонсорство, </a:t>
            </a:r>
            <a:r>
              <a:rPr lang="ru-RU" dirty="0" smtClean="0"/>
              <a:t>меценатство</a:t>
            </a:r>
          </a:p>
          <a:p>
            <a:r>
              <a:rPr lang="ru-RU" dirty="0" smtClean="0"/>
              <a:t>Существуют стандарты и кодексы </a:t>
            </a:r>
            <a:r>
              <a:rPr lang="ru-RU" dirty="0" smtClean="0"/>
              <a:t>КСО</a:t>
            </a:r>
          </a:p>
          <a:p>
            <a:r>
              <a:rPr lang="ru-RU" dirty="0" smtClean="0"/>
              <a:t>Соблюдение </a:t>
            </a:r>
            <a:r>
              <a:rPr lang="ru-RU" dirty="0" smtClean="0"/>
              <a:t>стандартов как доказательство выполнения </a:t>
            </a:r>
            <a:r>
              <a:rPr lang="ru-RU" dirty="0" smtClean="0"/>
              <a:t>требований концепции </a:t>
            </a:r>
            <a:r>
              <a:rPr lang="ru-RU" dirty="0" smtClean="0"/>
              <a:t>КСО</a:t>
            </a:r>
          </a:p>
          <a:p>
            <a:r>
              <a:rPr lang="ru-RU" dirty="0" smtClean="0"/>
              <a:t>Подтверждение </a:t>
            </a:r>
            <a:r>
              <a:rPr lang="ru-RU" dirty="0" smtClean="0"/>
              <a:t>через сертификацию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Социально-экономические аспекты КСО</a:t>
            </a:r>
            <a:endParaRPr lang="ru-RU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Организационное  управление</a:t>
            </a:r>
          </a:p>
          <a:p>
            <a:r>
              <a:rPr lang="ru-RU" dirty="0" smtClean="0"/>
              <a:t> Права человека</a:t>
            </a:r>
          </a:p>
          <a:p>
            <a:r>
              <a:rPr lang="ru-RU" dirty="0" smtClean="0"/>
              <a:t>Трудовые  практики</a:t>
            </a:r>
          </a:p>
          <a:p>
            <a:r>
              <a:rPr lang="ru-RU" dirty="0" smtClean="0"/>
              <a:t> Окружающая среда</a:t>
            </a:r>
          </a:p>
          <a:p>
            <a:r>
              <a:rPr lang="ru-RU" dirty="0" smtClean="0"/>
              <a:t>Добросовестные  </a:t>
            </a:r>
            <a:r>
              <a:rPr lang="ru-RU" dirty="0" smtClean="0"/>
              <a:t>деловые </a:t>
            </a:r>
            <a:r>
              <a:rPr lang="ru-RU" dirty="0" smtClean="0"/>
              <a:t>практики </a:t>
            </a:r>
          </a:p>
          <a:p>
            <a:r>
              <a:rPr lang="ru-RU" dirty="0" smtClean="0"/>
              <a:t>Проблемы, </a:t>
            </a:r>
            <a:r>
              <a:rPr lang="ru-RU" dirty="0" smtClean="0"/>
              <a:t>связанные с потребителями </a:t>
            </a:r>
            <a:endParaRPr lang="ru-RU" dirty="0" smtClean="0"/>
          </a:p>
          <a:p>
            <a:r>
              <a:rPr lang="ru-RU" dirty="0" smtClean="0"/>
              <a:t>Участие </a:t>
            </a:r>
            <a:r>
              <a:rPr lang="ru-RU" dirty="0" smtClean="0"/>
              <a:t>в </a:t>
            </a:r>
            <a:r>
              <a:rPr lang="ru-RU" dirty="0" smtClean="0"/>
              <a:t>жизни </a:t>
            </a:r>
            <a:r>
              <a:rPr lang="ru-RU" dirty="0" smtClean="0"/>
              <a:t>сообществ и их развитие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42</TotalTime>
  <Words>402</Words>
  <PresentationFormat>Экран (4:3)</PresentationFormat>
  <Paragraphs>71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Начальная</vt:lpstr>
      <vt:lpstr>Сущность и эволюция социальной ответственности предпринимательства</vt:lpstr>
      <vt:lpstr>Основные вопросы</vt:lpstr>
      <vt:lpstr>1. Ответственность бизнеса в современном обществе</vt:lpstr>
      <vt:lpstr>Детерминанты формирования теории социальной ответственности </vt:lpstr>
      <vt:lpstr>2. Историческое развитие концепции социальной ответственности</vt:lpstr>
      <vt:lpstr>3. Сущность корпоративной социальной ответственности. Виды ответственности</vt:lpstr>
      <vt:lpstr>Виды ответственности </vt:lpstr>
      <vt:lpstr>Показатели социальной ответственности</vt:lpstr>
      <vt:lpstr>Социально-экономические аспекты КСО</vt:lpstr>
      <vt:lpstr>Основные требования к деятельности корпораций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Сущность и эволюция социальной ответственности предпринимательства</dc:title>
  <cp:lastModifiedBy>Leo</cp:lastModifiedBy>
  <cp:revision>6</cp:revision>
  <dcterms:modified xsi:type="dcterms:W3CDTF">2020-01-08T13:31:11Z</dcterms:modified>
</cp:coreProperties>
</file>